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30"/>
  </p:notesMasterIdLst>
  <p:handoutMasterIdLst>
    <p:handoutMasterId r:id="rId31"/>
  </p:handoutMasterIdLst>
  <p:sldIdLst>
    <p:sldId id="256" r:id="rId2"/>
    <p:sldId id="336" r:id="rId3"/>
    <p:sldId id="337" r:id="rId4"/>
    <p:sldId id="338" r:id="rId5"/>
    <p:sldId id="339" r:id="rId6"/>
    <p:sldId id="340" r:id="rId7"/>
    <p:sldId id="345" r:id="rId8"/>
    <p:sldId id="346" r:id="rId9"/>
    <p:sldId id="343" r:id="rId10"/>
    <p:sldId id="341" r:id="rId11"/>
    <p:sldId id="342" r:id="rId12"/>
    <p:sldId id="347" r:id="rId13"/>
    <p:sldId id="348" r:id="rId14"/>
    <p:sldId id="349" r:id="rId15"/>
    <p:sldId id="350" r:id="rId16"/>
    <p:sldId id="351" r:id="rId17"/>
    <p:sldId id="363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61" r:id="rId26"/>
    <p:sldId id="362" r:id="rId27"/>
    <p:sldId id="359" r:id="rId28"/>
    <p:sldId id="3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7FA"/>
    <a:srgbClr val="A6DEFC"/>
    <a:srgbClr val="FFFFFF"/>
    <a:srgbClr val="0066FF"/>
    <a:srgbClr val="E37526"/>
    <a:srgbClr val="013591"/>
    <a:srgbClr val="18214F"/>
    <a:srgbClr val="004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86870" autoAdjust="0"/>
  </p:normalViewPr>
  <p:slideViewPr>
    <p:cSldViewPr snapToGrid="0" snapToObjects="1">
      <p:cViewPr varScale="1">
        <p:scale>
          <a:sx n="59" d="100"/>
          <a:sy n="59" d="100"/>
        </p:scale>
        <p:origin x="392" y="56"/>
      </p:cViewPr>
      <p:guideLst>
        <p:guide pos="3816"/>
        <p:guide orient="horz" pos="2160"/>
      </p:guideLst>
    </p:cSldViewPr>
  </p:slideViewPr>
  <p:outlineViewPr>
    <p:cViewPr>
      <p:scale>
        <a:sx n="33" d="100"/>
        <a:sy n="33" d="100"/>
      </p:scale>
      <p:origin x="0" y="-2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286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C975E1-57DE-3147-B5C0-C8EA32C5B0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787F3-BD10-CD44-B076-FB2033F37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D7D16-6160-8B43-822C-D3B6881CEFF8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F4C78-E866-FE48-A89C-6037781AB2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925ED-AEA1-CD47-A499-DA2C2C6378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5CFC-3597-4E40-A9C0-BE911BF03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9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4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24575,'56'2'0,"0"2"0,0 4 0,94 23 0,-89-18 0,0-2 0,80 3 0,362-12 0,-257-4 0,1449 2 0,-1664-2 0,61-10 0,10-2 0,-46 8-1365,-36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56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59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24575,'0'1'0,"-1"1"0,1-1 0,-1 0 0,1 0 0,-1 0 0,1 0 0,-1 0 0,0-1 0,1 1 0,-1 0 0,0 0 0,0 0 0,0 0 0,0-1 0,0 1 0,0-1 0,1 1 0,-2 0 0,1-1 0,0 1 0,0-1 0,0 0 0,0 1 0,0-1 0,0 0 0,-2 0 0,-36 6 0,33-5 0,-12 0 0,18-4 0,29-6 0,-27 8 0,0 1 0,0 0 0,0-1 0,0 1 0,0 0 0,0 0 0,0 0 0,0 0 0,0 1 0,0-1 0,0 1 0,0-1 0,3 2 0,-5 8 0,-16 9 0,11-15 0,0-1 0,-1 0 0,0 0 0,1 0 0,-1 0 0,-7 1 0,-11-3 0,23-1 0,1 0 0,-1-1 0,0 1 0,1 0 0,-1-1 0,1 1 0,-1-1 0,1 1 0,-1-1 0,1 1 0,-1-1 0,1 1 0,0-1 0,-1 1 0,1-1 0,0 0 0,-1 1 0,1-1 0,0 0 0,0 1 0,-1-1 0,1 0 0,0 1 0,0-1 0,0 0 0,0 1 0,0-1 0,0 0 0,0 1 0,1-2 0,-1 0 0,1 0 0,0-1 0,0 1 0,0 0 0,0 0 0,0 0 0,0 0 0,0 0 0,1 1 0,-1-1 0,1 0 0,0 1 0,-1-1 0,1 1 0,0-1 0,0 1 0,0 0 0,0 0 0,0 0 0,0 0 0,0 0 0,0 0 0,0 1 0,1-1 0,-1 1 0,0-1 0,3 1 0,-3-1 0,1 0 0,-1 1 0,1 0 0,0-1 0,-1 1 0,1 0 0,-1 0 0,1 1 0,-1-1 0,1 0 0,0 1 0,-1 0 0,1-1 0,-1 1 0,0 0 0,1 0 0,-1 1 0,0-1 0,0 0 0,0 1 0,1-1 0,-1 1 0,-1 0 0,4 3 0,-2 1-195,0 1 0,0-1 0,-1 1 0,0-1 0,-1 1 0,2 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4:01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162 129 24575,'-25'0'0,"9"2"0,0-2 0,0 0 0,-27-5 0,41 5 0,0 0 0,0 0 0,0 0 0,0-1 0,0 1 0,0-1 0,0 0 0,0 1 0,0-1 0,1 0 0,-1 0 0,0 0 0,0 0 0,1-1 0,-1 1 0,1 0 0,-1-1 0,1 1 0,0-1 0,-1 1 0,1-1 0,0 0 0,0 1 0,0-1 0,0 0 0,1 0 0,-1 0 0,0 0 0,1 0 0,-1 0 0,1 0 0,0 0 0,0 0 0,0 0 0,-1 0 0,2-3 0,0 1 0,0 0 0,1 0 0,-1 1 0,1-1 0,0 0 0,0 0 0,0 1 0,1-1 0,-1 1 0,1 0 0,0 0 0,0 0 0,0 0 0,0 0 0,0 1 0,1-1 0,-1 1 0,1 0 0,-1 0 0,8-3 0,-9 4 0,0 0 0,0 1 0,0-1 0,0 0 0,0 1 0,0-1 0,0 1 0,0 0 0,0-1 0,0 1 0,0 0 0,1 0 0,-1 1 0,0-1 0,0 0 0,0 1 0,0-1 0,0 1 0,0 0 0,0-1 0,0 1 0,-1 0 0,1 0 0,0 0 0,0 1 0,-1-1 0,1 0 0,0 1 0,-1-1 0,0 1 0,1-1 0,-1 1 0,0 0 0,0-1 0,0 1 0,0 0 0,0 0 0,0 0 0,0 0 0,-1 0 0,1 0 0,0 2 0,0-1 0,-1 1 0,1-1 0,-1 0 0,0 1 0,0-1 0,0 0 0,0 1 0,-1-1 0,1 0 0,-1 0 0,0 1 0,0-1 0,0 0 0,0 0 0,0 0 0,-1 0 0,0 0 0,1 0 0,-4 3 0,4-4 0,-1-1 0,1 0 0,0 0 0,-1 0 0,1 0 0,-1 0 0,1 0 0,-1-1 0,1 1 0,-1 0 0,0-1 0,1 1 0,-1-1 0,0 1 0,0-1 0,1 0 0,-1 0 0,0 0 0,0 0 0,1 0 0,-1 0 0,0-1 0,1 1 0,-1 0 0,0-1 0,0 1 0,1-1 0,-1 0 0,1 0 0,-1 0 0,1 1 0,-1-1 0,1 0 0,-1-1 0,1 1 0,0 0 0,-2-2 0,2 2-32,0 0-1,1 1 1,-1-1-1,0 0 1,1 0-1,-1 1 1,1-1-1,-1 0 1,1 0-1,-1 0 1,1 0-1,0 0 1,-1 0-1,1 0 1,0 0-1,0 0 1,0 0-1,-1 0 1,1 0-1,0 0 1,0 0-1,1 0 1,-1 0-1,0 1 1,0-1-1,0 0 1,1 0-1,-1 0 1,0 0-1,1 0 1,-1 0-1,1 0 1,-1 0-1,1 0 1,-1 1-1,1-1 0,0 0 1,-1 0-1,1 1 1,0-1-1,1 0 1,11-10-6794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4:0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0 419 24575,'1'-5'0,"-1"0"0,1 0 0,0 0 0,0 0 0,1 0 0,-1 0 0,1 1 0,0-1 0,1 1 0,-1-1 0,1 1 0,0 0 0,0-1 0,4-3 0,9-9 0,0 2 0,20-16 0,16-16 0,-19 1 0,-29 39 0,1 0 0,0 0 0,0 0 0,0 0 0,1 1 0,0 0 0,0 0 0,14-10 0,8 0 0,1 1 0,1 1 0,0 1 0,1 2 0,63-14 0,-42 16 0,0 2 0,103 2 0,-81 3 0,-46 0 0,0 2 0,0 1 0,0 0 0,28 7 0,-44-3 0,0 0 0,0 1 0,-1 0 0,0 1 0,0 1 0,0-1 0,-1 2 0,0-1 0,-1 1 0,14 17 0,31 26 0,-40-39 28,0 0-1,18 24 1,-2-3-1476,-17-20-5378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3:09:31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692 635 24575,'-145'3'0,"-153"-6"0,287 1 0,0 1 0,1-2 0,-1 1 0,1-1 0,0-1 0,-18-9 0,23 11 0,0-1 0,0 0 0,0 0 0,1 0 0,-1-1 0,1 0 0,0 1 0,0-2 0,0 1 0,1 0 0,-1-1 0,1 0 0,0 1 0,-4-10 0,1 0 0,-1 0 0,0 0 0,-14-19 0,14 24 0,0-1 0,1 0 0,0 0 0,1-1 0,0 1 0,1-1 0,0-1 0,-2-13 0,5 16 0,0-1 0,1 0 0,1 1 0,-1-1 0,2 1 0,-1-1 0,1 1 0,1 0 0,0-1 0,0 1 0,1 0 0,0 1 0,0-1 0,1 1 0,0 0 0,1 0 0,6-7 0,-1 1 0,1 1 0,1 0 0,1 1 0,-1 1 0,2 0 0,-1 0 0,2 2 0,22-12 0,-12 12 0,2 0 0,-1 2 0,1 1 0,0 1 0,0 1 0,1 1 0,29 2 0,17-3 0,8-8 0,-54 7 0,45-3 0,-43 7 0,242 3 0,-269-2 0,0 0 0,0 1 0,-1-1 0,1 1 0,0 0 0,0 0 0,0 0 0,-1 0 0,1 0 0,0 1 0,-1 0 0,1 0 0,-1 0 0,0 0 0,0 0 0,0 1 0,0 0 0,0-1 0,4 6 0,-4-2 0,0 0 0,-1 0 0,0 0 0,0 1 0,0-1 0,-1 0 0,0 1 0,0-1 0,0 1 0,-1 12 0,2 20 0,8 41 0,-5-41 0,2 46 0,-7-71 0,0-1 0,-1 1 0,-1 0 0,0 0 0,-1-1 0,-1 1 0,0-1 0,0 0 0,-10 19 0,10-25 0,0-1 0,0 1 0,0-1 0,-1-1 0,0 1 0,0-1 0,-1 0 0,0 0 0,1 0 0,-2-1 0,1 1 0,0-2 0,-1 1 0,0-1 0,0 0 0,0 0 0,0-1 0,0 0 0,-11 2 0,-54 5 0,45-6 0,1 1 0,-1 0 0,-39 14 0,50-13-341,0-1 0,0 0-1,-20 1 1,10-3-6485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47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24575,'10'-8'0,"-1"1"0,1-1 0,17-9 0,6-4 0,-23 14 0,0 1 0,0 0 0,1 0 0,0 1 0,0 1 0,0-1 0,0 2 0,0 0 0,1 0 0,0 1 0,0 1 0,-1-1 0,1 2 0,14 0 0,4 0 0,-11-1 0,-1 1 0,0 1 0,32 5 0,-44-5 0,-1 1 0,1 0 0,0 0 0,-1 1 0,1-1 0,-1 1 0,0 0 0,0 0 0,0 1 0,0 0 0,-1 0 0,1 0 0,-1 0 0,0 1 0,5 6 0,-2-2 0,0 0 0,-1 0 0,1 1 0,-2-1 0,0 1 0,0 1 0,0-1 0,-1 1 0,-1 0 0,0 0 0,-1 0 0,0 0 0,1 19 0,-2-6 0,-1 1 0,-1-1 0,-5 33 0,4-50 0,1 0 0,-1-1 0,0 1 0,-1-1 0,1 0 0,-1 1 0,-1-1 0,1 0 0,-1-1 0,0 1 0,0-1 0,-1 1 0,1-1 0,-1-1 0,-1 1 0,-8 6 0,0-3 0,2 0 0,-1 0 0,1 1 0,1 1 0,0 0 0,0 0 0,1 1 0,0 1 0,1-1 0,-12 20 0,-15 43 0,21-43 0,-26 44 0,35-64 0,0 1 0,1-1 0,1 1 0,0 1 0,0-1 0,1 1 0,1-1 0,0 1 0,1 0 0,0-1 0,1 1 0,1 0 0,0 0 0,0-1 0,1 1 0,1 0 0,0-1 0,1 0 0,0 0 0,1 0 0,1 0 0,-1-1 0,12 16 0,-12-21-136,2-1-1,-1 0 1,0 0-1,1 0 1,0-1-1,0 0 1,1 0-1,-1-1 0,11 4 1,0 0-6690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48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24575,'-5'0'0,"-1"9"0,0 9 0,1 4 0,6 0 0,3-9 0,6-7 0,0-13 0,4-7 0,-1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50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24575,'45'-1'0,"-22"0"0,0 1 0,42 5 0,-58-4 0,0 1 0,0 0 0,0 0 0,0 0 0,-1 1 0,1 0 0,-1 1 0,0-1 0,1 1 0,-2 0 0,1 1 0,0-1 0,5 7 0,-2-1 0,0 0 0,-1 0 0,0 1 0,-1 0 0,0 0 0,0 1 0,-1 0 0,-1 0 0,7 24 0,-3-4 0,-1 1 0,7 56 0,-15-78 0,1 0 0,-2 0 0,1-1 0,-1 1 0,-1 0 0,0 0 0,-1-1 0,0 1 0,0-1 0,-1 0 0,0 0 0,-8 13 0,-30 34 0,35-49 0,0 0 0,1 0 0,0 1 0,0 0 0,1 0 0,0 0 0,0 0 0,1 1 0,0 0 0,1 0 0,0 0 0,1 0 0,-2 13 0,3-13-114,1 1 1,0 0-1,0 0 0,1-1 0,0 1 1,1 0-1,0-1 0,1 1 0,0-1 1,1 0-1,4 10 0,4-3-6712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5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52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24575,'8'0'0,"21"-2"0,0 2 0,1 1 0,-1 2 0,0 0 0,0 2 0,-1 1 0,44 16 0,-64-20 0,0 1 0,-1 1 0,1-1 0,-1 1 0,1 1 0,-1-1 0,-1 1 0,1 1 0,-1-1 0,0 1 0,0 0 0,0 0 0,-1 1 0,0-1 0,0 1 0,-1 1 0,0-1 0,0 0 0,-1 1 0,0 0 0,0 0 0,-1 0 0,0 0 0,0 0 0,-1 0 0,1 17 0,-2-2 0,-1-1 0,0 1 0,-2-1 0,-1 0 0,-1 0 0,0 0 0,-2-1 0,-12 30 0,17-47 0,0 0 0,0-1 0,-1 1 0,1-1 0,-1 1 0,1-1 0,-1 0 0,0 0 0,0 0 0,-1 0 0,1-1 0,0 1 0,-1-1 0,-7 4 0,-4 0 0,0 0 0,-28 6 0,34-10 0,-1 0 0,1 0 0,-1 1 0,1 1 0,0-1 0,1 1 0,-1 1 0,0 0 0,-13 11 0,14-7-72,1 0 1,1 1-1,-1 0 0,2 0 0,-1 0 0,1 1 0,1 0 0,0 0 1,0 0-1,1 1 0,1-1 0,0 1 0,1 0 0,0-1 0,0 1 1,1 0-1,1 0 0,3 18 0,2-10-6754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53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54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24575,'70'-3'0,"-41"1"0,-1 2 0,0 0 0,1 2 0,32 6 0,-57-7 0,0 0 0,-1 1 0,1-1 0,-1 1 0,1 0 0,-1 0 0,0 1 0,0-1 0,0 1 0,0-1 0,0 1 0,0 0 0,-1 0 0,0 0 0,1 0 0,-1 1 0,0-1 0,0 1 0,-1-1 0,1 1 0,-1 0 0,0-1 0,0 1 0,0 0 0,0 0 0,-1 0 0,1 4 0,0 14 0,0 1 0,-1 0 0,-5 35 0,2-36 0,2-12 0,-1 0 0,0-1 0,0 1 0,-1 0 0,0-1 0,-1 1 0,0-1 0,-1 0 0,0 0 0,0-1 0,-1 1 0,-11 12 0,-5 1 0,-1 0 0,-44 31 0,-18 17 0,76-61-65,1 1 0,0 0 0,1 1 0,0 0 0,1 0 0,0 0 0,1 1 0,0 0 0,0 0 0,2 0 0,-1 1 0,2-1 0,0 1 0,0 0 0,1 0 0,1 0 0,0-1 0,0 1 0,1 0 0,6 24 0,0-7-6761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12:03:5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76C50-673E-D94F-9529-83054CC0AB39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1BD23-A62D-904C-AD2A-55A3D1165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4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8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21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7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03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40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8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3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3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5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21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9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FC5167-FF84-6D49-B71F-AF38F31D82E9}"/>
              </a:ext>
            </a:extLst>
          </p:cNvPr>
          <p:cNvSpPr/>
          <p:nvPr userDrawn="1"/>
        </p:nvSpPr>
        <p:spPr>
          <a:xfrm>
            <a:off x="0" y="3429000"/>
            <a:ext cx="12192000" cy="159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D2C4E-54C3-E942-BCE5-08CA139B7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7030" y="3561520"/>
            <a:ext cx="7088577" cy="83689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3920"/>
              </a:lnSpc>
              <a:defRPr sz="3600" b="1" i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96E03-67D4-AB44-A78E-11BF4C75A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7029" y="4289097"/>
            <a:ext cx="7088577" cy="544642"/>
          </a:xfrm>
        </p:spPr>
        <p:txBody>
          <a:bodyPr>
            <a:noAutofit/>
          </a:bodyPr>
          <a:lstStyle>
            <a:lvl1pPr marL="0" indent="0" algn="l">
              <a:lnSpc>
                <a:spcPts val="2400"/>
              </a:lnSpc>
              <a:buNone/>
              <a:defRPr sz="1700" b="0" i="0" kern="0" spc="0" baseline="0">
                <a:solidFill>
                  <a:srgbClr val="013591"/>
                </a:solidFill>
                <a:latin typeface="Source Sans Pro Light" panose="020B04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90848-5DC8-1749-BBFF-5FED1EE01D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6391" y="3177747"/>
            <a:ext cx="19227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9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with Copy +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75C93F-9B39-B14E-8F95-3F4F7123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17"/>
            <a:ext cx="10515600" cy="878459"/>
          </a:xfrm>
          <a:prstGeom prst="rect">
            <a:avLst/>
          </a:prstGeom>
          <a:noFill/>
        </p:spPr>
        <p:txBody>
          <a:bodyPr anchor="b"/>
          <a:lstStyle>
            <a:lvl1pPr>
              <a:defRPr b="1" i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B6FEF-CAD6-8545-B06F-55D8B5926E2B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F7B34011-377E-CE42-9302-79559B2A0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43434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84056BA-2837-8F44-8004-739C36682A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29400" y="1828800"/>
            <a:ext cx="4343400" cy="365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957F7-CF9F-E448-9A02-EAAD09EF47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68" userDrawn="1">
          <p15:clr>
            <a:srgbClr val="FBAE40"/>
          </p15:clr>
        </p15:guide>
        <p15:guide id="3" orient="horz" pos="1152" userDrawn="1">
          <p15:clr>
            <a:srgbClr val="FBAE40"/>
          </p15:clr>
        </p15:guide>
        <p15:guide id="4" orient="horz" pos="3456" userDrawn="1">
          <p15:clr>
            <a:srgbClr val="FBAE40"/>
          </p15:clr>
        </p15:guide>
        <p15:guide id="5" pos="6912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pos="4176" userDrawn="1">
          <p15:clr>
            <a:srgbClr val="FBAE40"/>
          </p15:clr>
        </p15:guide>
        <p15:guide id="8" pos="35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with Copy +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75C93F-9B39-B14E-8F95-3F4F7123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17"/>
            <a:ext cx="10515600" cy="878459"/>
          </a:xfrm>
          <a:prstGeom prst="rect">
            <a:avLst/>
          </a:prstGeom>
          <a:noFill/>
        </p:spPr>
        <p:txBody>
          <a:bodyPr anchor="b"/>
          <a:lstStyle>
            <a:lvl1pPr>
              <a:defRPr b="1" i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B6FEF-CAD6-8545-B06F-55D8B5926E2B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F7B34011-377E-CE42-9302-79559B2A0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372319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84056BA-2837-8F44-8004-739C36682A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62600" y="2133600"/>
            <a:ext cx="5410200" cy="304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043363-8F7A-0D43-8F32-D88C4C281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8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">
          <p15:clr>
            <a:srgbClr val="FBAE40"/>
          </p15:clr>
        </p15:guide>
        <p15:guide id="3" orient="horz" pos="1152">
          <p15:clr>
            <a:srgbClr val="FBAE40"/>
          </p15:clr>
        </p15:guide>
        <p15:guide id="4" orient="horz" pos="3456">
          <p15:clr>
            <a:srgbClr val="FBAE40"/>
          </p15:clr>
        </p15:guide>
        <p15:guide id="5" pos="6912">
          <p15:clr>
            <a:srgbClr val="FBAE40"/>
          </p15:clr>
        </p15:guide>
        <p15:guide id="6" pos="3840">
          <p15:clr>
            <a:srgbClr val="FBAE40"/>
          </p15:clr>
        </p15:guide>
        <p15:guide id="7" pos="3120" userDrawn="1">
          <p15:clr>
            <a:srgbClr val="FBAE40"/>
          </p15:clr>
        </p15:guide>
        <p15:guide id="8" pos="3504">
          <p15:clr>
            <a:srgbClr val="FBAE40"/>
          </p15:clr>
        </p15:guide>
        <p15:guide id="9" orient="horz" pos="3264" userDrawn="1">
          <p15:clr>
            <a:srgbClr val="FBAE40"/>
          </p15:clr>
        </p15:guide>
        <p15:guide id="10" orient="horz" pos="134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84056BA-2837-8F44-8004-739C36682A52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3858"/>
            <a:ext cx="12166100" cy="68541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30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">
          <p15:clr>
            <a:srgbClr val="FBAE40"/>
          </p15:clr>
        </p15:guide>
        <p15:guide id="3" orient="horz" pos="1152">
          <p15:clr>
            <a:srgbClr val="FBAE40"/>
          </p15:clr>
        </p15:guide>
        <p15:guide id="4" orient="horz" pos="3456">
          <p15:clr>
            <a:srgbClr val="FBAE40"/>
          </p15:clr>
        </p15:guide>
        <p15:guide id="5" pos="6912">
          <p15:clr>
            <a:srgbClr val="FBAE40"/>
          </p15:clr>
        </p15:guide>
        <p15:guide id="6" pos="3840">
          <p15:clr>
            <a:srgbClr val="FBAE40"/>
          </p15:clr>
        </p15:guide>
        <p15:guide id="7" pos="3120">
          <p15:clr>
            <a:srgbClr val="FBAE40"/>
          </p15:clr>
        </p15:guide>
        <p15:guide id="8" pos="3504">
          <p15:clr>
            <a:srgbClr val="FBAE40"/>
          </p15:clr>
        </p15:guide>
        <p15:guide id="9" orient="horz" pos="3264">
          <p15:clr>
            <a:srgbClr val="FBAE40"/>
          </p15:clr>
        </p15:guide>
        <p15:guide id="10" orient="horz" pos="13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, Caption and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C32234-5597-9943-BCC0-4D32D7864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3251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95F29C-14A0-5C4F-877C-1B28B706B781}"/>
              </a:ext>
            </a:extLst>
          </p:cNvPr>
          <p:cNvSpPr/>
          <p:nvPr userDrawn="1"/>
        </p:nvSpPr>
        <p:spPr>
          <a:xfrm>
            <a:off x="10325100" y="0"/>
            <a:ext cx="1866900" cy="6858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738DE-3A36-7743-9096-D88580B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6C97FE-F032-B847-BDE5-E74BCB78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66" y="714887"/>
            <a:ext cx="4128416" cy="271411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E74C142-31AF-234D-926E-15F7604CA2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2866" y="3691766"/>
            <a:ext cx="2854035" cy="1666717"/>
          </a:xfrm>
        </p:spPr>
        <p:txBody>
          <a:bodyPr>
            <a:noAutofit/>
          </a:bodyPr>
          <a:lstStyle>
            <a:lvl1pPr marL="0" indent="0" algn="l">
              <a:lnSpc>
                <a:spcPts val="2400"/>
              </a:lnSpc>
              <a:buNone/>
              <a:defRPr sz="1700" b="0" i="0" kern="0" spc="0" baseline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934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, Caption and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C32234-5597-9943-BCC0-4D32D7864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900" y="0"/>
            <a:ext cx="103251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95F29C-14A0-5C4F-877C-1B28B706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866900" cy="6858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738DE-3A36-7743-9096-D88580B25A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6C97FE-F032-B847-BDE5-E74BCB78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925" y="714887"/>
            <a:ext cx="4128416" cy="271411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r">
              <a:defRPr sz="6000" b="1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E74C142-31AF-234D-926E-15F7604CA2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16306" y="3691766"/>
            <a:ext cx="2854035" cy="1666717"/>
          </a:xfrm>
        </p:spPr>
        <p:txBody>
          <a:bodyPr>
            <a:noAutofit/>
          </a:bodyPr>
          <a:lstStyle>
            <a:lvl1pPr marL="0" indent="0" algn="r">
              <a:lnSpc>
                <a:spcPts val="2400"/>
              </a:lnSpc>
              <a:buNone/>
              <a:defRPr sz="1700" b="0" i="0" kern="0" spc="0" baseline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300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with COP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3D09D6-5A99-A74C-8BF9-7080E38EE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46101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972F3-B67C-BA41-9DE6-D0F069460C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pos="417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ith COP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699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E506AC32-CF8A-3240-BFFE-0BAE85B42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9400" y="1828800"/>
            <a:ext cx="46101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40814-8CAE-4841-B97D-1290FFB55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3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4176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6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with DATA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FF498322-C164-CC4D-B4E1-8A9EB2E70EA8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219200" y="1828800"/>
            <a:ext cx="4343400" cy="365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473BD-D837-184C-BEBE-C0149E5773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72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pos="41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ith DATA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699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A2FCD2B-FE36-6F49-9CCD-8E56619D4DF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629400" y="1828800"/>
            <a:ext cx="4343400" cy="365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B6D81-F300-2047-B552-EEA5130E4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8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4176">
          <p15:clr>
            <a:srgbClr val="FBAE40"/>
          </p15:clr>
        </p15:guide>
        <p15:guide id="9" pos="3840">
          <p15:clr>
            <a:srgbClr val="FBAE40"/>
          </p15:clr>
        </p15:guide>
        <p15:guide id="10" pos="691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56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3D09D6-5A99-A74C-8BF9-7080E38EE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46101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8A068-0B34-8744-823E-4A291939F9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CF51F07-D41C-F145-88D1-66956E300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7950" y="0"/>
            <a:ext cx="573405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3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  <p15:guide id="3" pos="768" userDrawn="1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 userDrawn="1">
          <p15:clr>
            <a:srgbClr val="FBAE40"/>
          </p15:clr>
        </p15:guide>
        <p15:guide id="7" orient="horz" pos="1152" userDrawn="1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pos="417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+ R.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329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3D09D6-5A99-A74C-8BF9-7080E38EEF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9329" y="1858276"/>
            <a:ext cx="4610100" cy="3657600"/>
          </a:xfrm>
        </p:spPr>
        <p:txBody>
          <a:bodyPr>
            <a:noAutofit/>
          </a:bodyPr>
          <a:lstStyle>
            <a:lvl1pPr marL="342900" indent="-342900">
              <a:lnSpc>
                <a:spcPts val="24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738DE-3A36-7743-9096-D88580B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CF51F07-D41C-F145-88D1-66956E300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77215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776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3840">
          <p15:clr>
            <a:srgbClr val="FBAE40"/>
          </p15:clr>
        </p15:guide>
        <p15:guide id="9" pos="417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pattFill prst="dkUpDiag">
          <a:fgClr>
            <a:srgbClr val="004F9D"/>
          </a:fgClr>
          <a:bgClr>
            <a:srgbClr val="01359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6C97FE-F032-B847-BDE5-E74BCB78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9" y="714886"/>
            <a:ext cx="5967713" cy="3988887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sz="7200" b="1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738DE-3A36-7743-9096-D88580B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CB7C41-036F-3C46-985A-A2DA08A2D9DF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671793"/>
            <a:ext cx="7141580" cy="319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373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ection Header +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F95F29C-14A0-5C4F-877C-1B28B706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262718" cy="6858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A2BA2-B7FF-5149-B98F-44E9F3D7BA2B}"/>
              </a:ext>
            </a:extLst>
          </p:cNvPr>
          <p:cNvSpPr/>
          <p:nvPr userDrawn="1"/>
        </p:nvSpPr>
        <p:spPr>
          <a:xfrm>
            <a:off x="657676" y="3604628"/>
            <a:ext cx="1343891" cy="138546"/>
          </a:xfrm>
          <a:prstGeom prst="rect">
            <a:avLst/>
          </a:prstGeom>
          <a:solidFill>
            <a:srgbClr val="182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35FF9D-8F55-774F-A2D7-885F4FB1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01" y="954741"/>
            <a:ext cx="3328911" cy="247425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CF51F07-D41C-F145-88D1-66956E300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2718" y="0"/>
            <a:ext cx="7929282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45200-ED8B-854E-8AF4-AE185B01A5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3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ection Header +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240887-672A-304F-9FA5-1BEF1B2A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29282" y="0"/>
            <a:ext cx="4262718" cy="6858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C32234-5597-9943-BCC0-4D32D7864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29282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738DE-3A36-7743-9096-D88580B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85F05C-984C-D042-AFBB-8851E753CF09}"/>
              </a:ext>
            </a:extLst>
          </p:cNvPr>
          <p:cNvSpPr/>
          <p:nvPr userDrawn="1"/>
        </p:nvSpPr>
        <p:spPr>
          <a:xfrm>
            <a:off x="8491193" y="3604628"/>
            <a:ext cx="1343891" cy="138546"/>
          </a:xfrm>
          <a:prstGeom prst="rect">
            <a:avLst/>
          </a:prstGeom>
          <a:solidFill>
            <a:srgbClr val="182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CEF31-6BBD-F84E-936F-6782D772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018" y="954741"/>
            <a:ext cx="3328911" cy="247425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5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82A7DE4-9D1B-B94D-B064-FC6B4CCD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3317"/>
            <a:ext cx="9919085" cy="87845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C1D0E4-3F7B-8E47-99F5-5078B9047C5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A0125DB-FA05-1F44-8F17-9B2134CCC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97536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AFD6A-D2C0-A74E-9AFB-31DA6E393B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7285" y="653778"/>
            <a:ext cx="596515" cy="78799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75054-9289-F4D8-6A00-FB53C75DED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0CAF7-14C9-7A07-379A-B6355DD588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FF3A0C0-C0A4-ABC9-F882-A069A04544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847392" cy="365125"/>
          </a:xfrm>
        </p:spPr>
        <p:txBody>
          <a:bodyPr/>
          <a:lstStyle/>
          <a:p>
            <a:fld id="{F9DACE89-5049-9D42-8713-0737A9D748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7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768" userDrawn="1">
          <p15:clr>
            <a:srgbClr val="FBAE40"/>
          </p15:clr>
        </p15:guide>
        <p15:guide id="4" pos="6912" userDrawn="1">
          <p15:clr>
            <a:srgbClr val="FBAE40"/>
          </p15:clr>
        </p15:guide>
        <p15:guide id="5" orient="horz" pos="1152" userDrawn="1">
          <p15:clr>
            <a:srgbClr val="FBAE40"/>
          </p15:clr>
        </p15:guide>
        <p15:guide id="6" orient="horz" pos="34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ab 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82A7DE4-9D1B-B94D-B064-FC6B4CCD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17"/>
            <a:ext cx="9780037" cy="87845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>
                <a:solidFill>
                  <a:srgbClr val="E37526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C1D0E4-3F7B-8E47-99F5-5078B9047C5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E3752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A0125DB-FA05-1F44-8F17-9B2134CCC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97536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75054-9289-F4D8-6A00-FB53C75DED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0CAF7-14C9-7A07-379A-B6355DD588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3276E-426C-AE86-86A1-EF0FF77A1F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599" y="6356350"/>
            <a:ext cx="2959359" cy="365125"/>
          </a:xfrm>
        </p:spPr>
        <p:txBody>
          <a:bodyPr/>
          <a:lstStyle/>
          <a:p>
            <a:fld id="{F9DACE89-5049-9D42-8713-0737A9D748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752AE-6D95-109E-BB0E-372CF7483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8237" y="696600"/>
            <a:ext cx="1102784" cy="70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4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768" userDrawn="1">
          <p15:clr>
            <a:srgbClr val="FBAE40"/>
          </p15:clr>
        </p15:guide>
        <p15:guide id="4" pos="6912" userDrawn="1">
          <p15:clr>
            <a:srgbClr val="FBAE40"/>
          </p15:clr>
        </p15:guide>
        <p15:guide id="5" orient="horz" pos="1152" userDrawn="1">
          <p15:clr>
            <a:srgbClr val="FBAE40"/>
          </p15:clr>
        </p15:guide>
        <p15:guide id="6" orient="horz" pos="345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with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3B7F23B7-3D29-7648-8921-3A0E9180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17"/>
            <a:ext cx="9952758" cy="878459"/>
          </a:xfrm>
          <a:prstGeom prst="rect">
            <a:avLst/>
          </a:prstGeom>
          <a:noFill/>
        </p:spPr>
        <p:txBody>
          <a:bodyPr anchor="b"/>
          <a:lstStyle>
            <a:lvl1pPr>
              <a:defRPr b="1" i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FD7305-84FB-DD4D-8E52-33C2B3B6A0A5}"/>
              </a:ext>
            </a:extLst>
          </p:cNvPr>
          <p:cNvCxnSpPr/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B0015C2C-C98E-C64F-B39D-C23700646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9753600" cy="3657600"/>
          </a:xfrm>
        </p:spPr>
        <p:txBody>
          <a:bodyPr>
            <a:noAutofit/>
          </a:bodyPr>
          <a:lstStyle>
            <a:lvl1pPr marL="0" indent="-160020">
              <a:lnSpc>
                <a:spcPts val="24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63D61-E44D-5C6A-8CE2-7E061119272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D8726-A304-CCB9-E138-6AB6E13AF1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C706B-47C5-E3DC-961F-16AF69609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958" y="653778"/>
            <a:ext cx="596515" cy="78799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C32FC8F-7F63-9206-9D5A-412A7A650A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478616" cy="365125"/>
          </a:xfrm>
        </p:spPr>
        <p:txBody>
          <a:bodyPr/>
          <a:lstStyle/>
          <a:p>
            <a:fld id="{F9DACE89-5049-9D42-8713-0737A9D748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2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768" userDrawn="1">
          <p15:clr>
            <a:srgbClr val="FBAE40"/>
          </p15:clr>
        </p15:guide>
        <p15:guide id="4" pos="6912" userDrawn="1">
          <p15:clr>
            <a:srgbClr val="FBAE40"/>
          </p15:clr>
        </p15:guide>
        <p15:guide id="5" orient="horz" pos="1152" userDrawn="1">
          <p15:clr>
            <a:srgbClr val="FBAE40"/>
          </p15:clr>
        </p15:guide>
        <p15:guide id="6" orient="horz" pos="34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A0E167-3836-0642-BCC3-4535E090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0"/>
            <a:ext cx="10515600" cy="864725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6B000-B4CE-5D45-B0F6-37FF6D9B6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828800"/>
            <a:ext cx="9753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69483-D310-4C47-9384-835ED571A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C688A30-D0E0-AF4A-AB9B-CD0AC88CA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47E2A7E-8957-394B-836C-16BA372D5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fld id="{F9DACE89-5049-9D42-8713-0737A9D748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3" r:id="rId2"/>
    <p:sldLayoutId id="2147483708" r:id="rId3"/>
    <p:sldLayoutId id="2147483673" r:id="rId4"/>
    <p:sldLayoutId id="2147483694" r:id="rId5"/>
    <p:sldLayoutId id="2147483695" r:id="rId6"/>
    <p:sldLayoutId id="2147483682" r:id="rId7"/>
    <p:sldLayoutId id="2147483709" r:id="rId8"/>
    <p:sldLayoutId id="2147483672" r:id="rId9"/>
    <p:sldLayoutId id="2147483684" r:id="rId10"/>
    <p:sldLayoutId id="2147483686" r:id="rId11"/>
    <p:sldLayoutId id="2147483687" r:id="rId12"/>
    <p:sldLayoutId id="2147483689" r:id="rId13"/>
    <p:sldLayoutId id="2147483688" r:id="rId14"/>
    <p:sldLayoutId id="2147483690" r:id="rId15"/>
    <p:sldLayoutId id="2147483691" r:id="rId16"/>
    <p:sldLayoutId id="2147483692" r:id="rId17"/>
    <p:sldLayoutId id="2147483693" r:id="rId18"/>
    <p:sldLayoutId id="214748367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13591"/>
          </a:solidFill>
          <a:latin typeface="Source Sans Pro" panose="020B0503030403020204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4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4.png"/><Relationship Id="rId3" Type="http://schemas.openxmlformats.org/officeDocument/2006/relationships/customXml" Target="../ink/ink1.xml"/><Relationship Id="rId21" Type="http://schemas.openxmlformats.org/officeDocument/2006/relationships/customXml" Target="../ink/ink1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3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2.xml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6DF101-A675-804C-BE5B-0B1B1652D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BERT and Friends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E807956-4631-E840-A00A-A0F59B8909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780/880 Natural Language Processing Lecture 20</a:t>
            </a:r>
          </a:p>
          <a:p>
            <a:r>
              <a:rPr lang="en-US" dirty="0"/>
              <a:t>Samuel Carton, University of New Hampshire</a:t>
            </a:r>
          </a:p>
        </p:txBody>
      </p:sp>
    </p:spTree>
    <p:extLst>
      <p:ext uri="{BB962C8B-B14F-4D97-AF65-F5344CB8AC3E}">
        <p14:creationId xmlns:p14="http://schemas.microsoft.com/office/powerpoint/2010/main" val="87222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2BF8-5214-3736-CA46-F8CC1037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50B1D-4B87-3977-06A7-F5D56F8DB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3B9B-483A-8735-90E9-D2AA341BD3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00307-C329-9504-6D77-C81986397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14" y="1531304"/>
            <a:ext cx="8107182" cy="53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0BB76-FD7A-81A0-1F55-EB146D4812AE}"/>
              </a:ext>
            </a:extLst>
          </p:cNvPr>
          <p:cNvSpPr txBox="1"/>
          <p:nvPr/>
        </p:nvSpPr>
        <p:spPr>
          <a:xfrm>
            <a:off x="8325691" y="6356350"/>
            <a:ext cx="2985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https://jalammar.github.io/illustrated-bert/</a:t>
            </a:r>
          </a:p>
        </p:txBody>
      </p:sp>
    </p:spTree>
    <p:extLst>
      <p:ext uri="{BB962C8B-B14F-4D97-AF65-F5344CB8AC3E}">
        <p14:creationId xmlns:p14="http://schemas.microsoft.com/office/powerpoint/2010/main" val="78684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3AA3-3A3D-EFE4-C451-D2F50E60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Next-sentence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5F47E-7807-96A7-260C-1F8A1E558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E46A7-F0D5-DD12-AA27-13BA83EFC0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4B7CF8-4515-E0D5-7AA5-4DA12BBED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27" y="1555934"/>
            <a:ext cx="7655321" cy="526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EE1C9-129F-D1EC-E6D5-1515192EB90B}"/>
              </a:ext>
            </a:extLst>
          </p:cNvPr>
          <p:cNvSpPr txBox="1"/>
          <p:nvPr/>
        </p:nvSpPr>
        <p:spPr>
          <a:xfrm>
            <a:off x="8896655" y="6022272"/>
            <a:ext cx="2985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https://jalammar.github.io/illustrated-bert/</a:t>
            </a:r>
          </a:p>
        </p:txBody>
      </p:sp>
    </p:spTree>
    <p:extLst>
      <p:ext uri="{BB962C8B-B14F-4D97-AF65-F5344CB8AC3E}">
        <p14:creationId xmlns:p14="http://schemas.microsoft.com/office/powerpoint/2010/main" val="384845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F58A-A5D1-4F75-3F42-9392A14B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contextualized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21756-4044-3593-9455-7AFE25012D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key thing about these models is that they produce </a:t>
            </a:r>
            <a:r>
              <a:rPr lang="en-US" b="1" dirty="0"/>
              <a:t>deep contextualized representations</a:t>
            </a:r>
            <a:r>
              <a:rPr lang="en-US" dirty="0"/>
              <a:t> of their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single vector that represents the whole sequence (H</a:t>
            </a:r>
            <a:r>
              <a:rPr lang="en-US" baseline="-25000" dirty="0"/>
              <a:t>[CLS]</a:t>
            </a:r>
            <a:r>
              <a:rPr lang="en-US" dirty="0"/>
              <a:t>) or an individual token (</a:t>
            </a:r>
            <a:r>
              <a:rPr lang="en-US" dirty="0" err="1"/>
              <a:t>H</a:t>
            </a:r>
            <a:r>
              <a:rPr lang="en-US" baseline="-25000" dirty="0" err="1"/>
              <a:t>token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vector reflects the </a:t>
            </a:r>
            <a:r>
              <a:rPr lang="en-US" b="1" dirty="0"/>
              <a:t>context</a:t>
            </a:r>
            <a:r>
              <a:rPr lang="en-US" dirty="0"/>
              <a:t> surrounding that token.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 </a:t>
            </a:r>
            <a:r>
              <a:rPr lang="en-US" dirty="0" err="1"/>
              <a:t>H</a:t>
            </a:r>
            <a:r>
              <a:rPr lang="en-US" baseline="-25000" dirty="0" err="1"/>
              <a:t>jerk</a:t>
            </a:r>
            <a:r>
              <a:rPr lang="en-US" dirty="0"/>
              <a:t> will be different for “You are a jerk.” versus “I like jerk chicken”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Compare and contrast to word vectors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With large scale pretraining, we have models which can produce useful representations of input, which we can then fine-tune to do specific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Kind of like teaching someone English before trying to teach them to grade papers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C6ED7-E02F-6272-1397-3CEC786A66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0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66BF-7ABF-80C8-9BC6-2D8E5588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RoBERTa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301A-DE4E-C57C-8E46-0BF4ED3FE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Essentially a refinement/exploration of BERT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Same architecture &amp; training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Also encoder-only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Ditches NSP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 “dynamic” mask-LM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Improved performance on NLP </a:t>
            </a:r>
            <a:br>
              <a:rPr lang="en-US" dirty="0"/>
            </a:br>
            <a:r>
              <a:rPr lang="en-US" dirty="0"/>
              <a:t>benchmarks</a:t>
            </a:r>
          </a:p>
          <a:p>
            <a:endParaRPr lang="en-US" dirty="0"/>
          </a:p>
          <a:p>
            <a:r>
              <a:rPr lang="en-US" dirty="0"/>
              <a:t>Comparable size to BERT</a:t>
            </a:r>
            <a:r>
              <a:rPr lang="en-US" baseline="-25000" dirty="0"/>
              <a:t>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24 layers, 16 heads per layer, 355M params total</a:t>
            </a:r>
          </a:p>
          <a:p>
            <a:endParaRPr lang="en-US" dirty="0"/>
          </a:p>
          <a:p>
            <a:r>
              <a:rPr lang="en-US" dirty="0"/>
              <a:t>Probably a better default choice than BERT, if you have the GPU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D312F-D6B0-CCDF-A56E-D927C62448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88B5C-9546-AF35-0D50-15D2125C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68" y="1650846"/>
            <a:ext cx="5468113" cy="110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24E35-F5A2-8DD8-E746-789B6012A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44" y="3027115"/>
            <a:ext cx="5820587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8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F6EE-731E-E75C-BBEC-3E382B07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3469E-98BC-6D6F-1FF4-C4B17E0E7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Another competitor of BERT that occasionally </a:t>
            </a:r>
            <a:br>
              <a:rPr lang="en-US" dirty="0"/>
            </a:br>
            <a:r>
              <a:rPr lang="en-US" dirty="0"/>
              <a:t>shows up in the literature</a:t>
            </a:r>
          </a:p>
          <a:p>
            <a:endParaRPr lang="en-US" dirty="0"/>
          </a:p>
          <a:p>
            <a:r>
              <a:rPr lang="en-US" dirty="0"/>
              <a:t>Also uses </a:t>
            </a:r>
            <a:r>
              <a:rPr lang="en-US" b="1" dirty="0"/>
              <a:t>only</a:t>
            </a:r>
            <a:r>
              <a:rPr lang="en-US" dirty="0"/>
              <a:t> the encoder</a:t>
            </a:r>
          </a:p>
          <a:p>
            <a:endParaRPr lang="en-US" dirty="0"/>
          </a:p>
          <a:p>
            <a:r>
              <a:rPr lang="en-US" dirty="0"/>
              <a:t>Pretrains using a variant of autoregressive language modeling called </a:t>
            </a:r>
            <a:r>
              <a:rPr lang="en-US" b="1" dirty="0"/>
              <a:t>permutation language modeling</a:t>
            </a:r>
          </a:p>
          <a:p>
            <a:endParaRPr lang="en-US" b="1" dirty="0"/>
          </a:p>
          <a:p>
            <a:r>
              <a:rPr lang="en-US" dirty="0"/>
              <a:t>Comparison with BERT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training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ClueWeb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Common Crawl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Broadly improved performance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21DF7-4B51-AA62-59A9-C38FDBB2D3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5C9D3-1AB0-F27D-91A4-B25321D6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042" y="1819018"/>
            <a:ext cx="548716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7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CBAF-3221-CBA8-C8E9-7651567A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8A09-EE71-43C6-CEAE-8D09AE695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Basic idea:</a:t>
            </a:r>
            <a:r>
              <a:rPr lang="en-US" dirty="0"/>
              <a:t> train the model to be most likely to reproduce the training data</a:t>
            </a:r>
          </a:p>
          <a:p>
            <a:endParaRPr lang="en-US" b="1" dirty="0"/>
          </a:p>
          <a:p>
            <a:r>
              <a:rPr lang="en-US" dirty="0"/>
              <a:t>We’ve learned this before (a couple times), but this is alternative terminology.</a:t>
            </a:r>
          </a:p>
          <a:p>
            <a:endParaRPr lang="en-US" dirty="0"/>
          </a:p>
          <a:p>
            <a:r>
              <a:rPr lang="en-US" dirty="0"/>
              <a:t>Based on a </a:t>
            </a:r>
            <a:r>
              <a:rPr lang="en-US" b="1" dirty="0"/>
              <a:t>forward factorization</a:t>
            </a:r>
            <a:r>
              <a:rPr lang="en-US" dirty="0"/>
              <a:t> of the text where each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is dependent on {x</a:t>
            </a:r>
            <a:r>
              <a:rPr lang="en-US" baseline="-25000" dirty="0"/>
              <a:t>0</a:t>
            </a:r>
            <a:r>
              <a:rPr lang="en-US" dirty="0"/>
              <a:t>…x</a:t>
            </a:r>
            <a:r>
              <a:rPr lang="en-US" baseline="-25000" dirty="0"/>
              <a:t>t-1</a:t>
            </a:r>
            <a:r>
              <a:rPr lang="en-US" dirty="0"/>
              <a:t>}, so we can factorize the overall likeliness of x as a sum of log-probabilities of each individual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Several options for exactly how to do this: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Teacher forcing</a:t>
            </a:r>
            <a:r>
              <a:rPr lang="en-US" dirty="0"/>
              <a:t>: each x</a:t>
            </a:r>
            <a:r>
              <a:rPr lang="en-US" baseline="-25000" dirty="0"/>
              <a:t>&lt;t</a:t>
            </a:r>
            <a:r>
              <a:rPr lang="en-US" dirty="0"/>
              <a:t> is drawn from the true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Naïve autoregression</a:t>
            </a:r>
            <a:r>
              <a:rPr lang="en-US" dirty="0"/>
              <a:t>: each x</a:t>
            </a:r>
            <a:r>
              <a:rPr lang="en-US" baseline="-25000" dirty="0"/>
              <a:t>&lt;t</a:t>
            </a:r>
            <a:r>
              <a:rPr lang="en-US" dirty="0"/>
              <a:t> is the one generated by the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E88B1-D879-D789-4B14-8C81D7FF04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02894-D1A9-041B-E29A-A08CDA01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12" y="3938513"/>
            <a:ext cx="860227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1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6ABA-2081-8F3A-565A-7415178F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21C9F-4982-B247-F3DE-EADDD307D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44FAB-FEF3-475D-EA19-EDF1418D07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47E28-409A-7A27-2BFD-18147EE12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21" y="1570887"/>
            <a:ext cx="8859486" cy="5287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A8560-00B3-B2D3-6705-ECB3A89D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630" y="6149887"/>
            <a:ext cx="3143689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5C49-B003-2FC0-1B81-E0D470CC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decoding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35502-0BBE-E825-6473-44A2ACC8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31CDE-1293-8377-FED8-FFF7D5BA24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E4B04B-22A2-2533-43E5-3ADACE25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19" y="1638683"/>
            <a:ext cx="8920065" cy="49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2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884A-9941-7021-51F8-AEAED133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XLNET: Permutation language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02153-B035-CBD1-883E-12F64872B7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E384CF-CAA4-F0C3-B404-E580BFF57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743075"/>
            <a:ext cx="66675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3D938-826C-C464-AA38-8BE1006A1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1" y="1828800"/>
            <a:ext cx="4676774" cy="3657600"/>
          </a:xfrm>
        </p:spPr>
        <p:txBody>
          <a:bodyPr/>
          <a:lstStyle/>
          <a:p>
            <a:r>
              <a:rPr lang="en-US" dirty="0"/>
              <a:t>Rather than only optimizing for token likelihood in forward factorization, </a:t>
            </a:r>
            <a:r>
              <a:rPr lang="en-US" dirty="0" err="1"/>
              <a:t>XLNet</a:t>
            </a:r>
            <a:r>
              <a:rPr lang="en-US" dirty="0"/>
              <a:t> optimizes for every possible permutation of the text</a:t>
            </a:r>
          </a:p>
          <a:p>
            <a:endParaRPr lang="en-US" dirty="0"/>
          </a:p>
          <a:p>
            <a:r>
              <a:rPr lang="en-US" dirty="0"/>
              <a:t>So not just P(X</a:t>
            </a:r>
            <a:r>
              <a:rPr lang="en-US" baseline="-25000" dirty="0"/>
              <a:t>3</a:t>
            </a:r>
            <a:r>
              <a:rPr lang="en-US" dirty="0"/>
              <a:t> |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), but also P(X</a:t>
            </a:r>
            <a:r>
              <a:rPr lang="en-US" baseline="-25000" dirty="0"/>
              <a:t>3</a:t>
            </a:r>
            <a:r>
              <a:rPr lang="en-US" dirty="0"/>
              <a:t>), P(X</a:t>
            </a:r>
            <a:r>
              <a:rPr lang="en-US" baseline="-25000" dirty="0"/>
              <a:t>3</a:t>
            </a:r>
            <a:r>
              <a:rPr lang="en-US" dirty="0"/>
              <a:t>|X</a:t>
            </a:r>
            <a:r>
              <a:rPr lang="en-US" baseline="-25000" dirty="0"/>
              <a:t>4</a:t>
            </a:r>
            <a:r>
              <a:rPr lang="en-US" dirty="0"/>
              <a:t>), P(X</a:t>
            </a:r>
            <a:r>
              <a:rPr lang="en-US" baseline="-25000" dirty="0"/>
              <a:t>3</a:t>
            </a:r>
            <a:r>
              <a:rPr lang="en-US" dirty="0"/>
              <a:t>|X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4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), etc..</a:t>
            </a:r>
          </a:p>
          <a:p>
            <a:endParaRPr lang="en-US" dirty="0"/>
          </a:p>
          <a:p>
            <a:r>
              <a:rPr lang="en-US" dirty="0"/>
              <a:t>But doesn’t use decoder!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 manipulates model attention and positional encodings to erase and reorder tokens from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53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B970-06DE-4ECF-8075-DF17A6F5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DistilBERT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C24F4-B423-6196-7F81-7798FE747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version of BERT that has been reduced in size from BERT by a process called </a:t>
            </a:r>
            <a:r>
              <a:rPr lang="en-US" b="1" dirty="0"/>
              <a:t>knowledge distillation</a:t>
            </a:r>
          </a:p>
          <a:p>
            <a:endParaRPr lang="en-US" b="1" dirty="0"/>
          </a:p>
          <a:p>
            <a:r>
              <a:rPr lang="en-US" dirty="0"/>
              <a:t>Knowledge distillation: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Big (trained) teacher model and small student </a:t>
            </a:r>
            <a:br>
              <a:rPr lang="en-US" dirty="0"/>
            </a:br>
            <a:r>
              <a:rPr lang="en-US" dirty="0"/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student model to emulate teacher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from regular training because teacher model produces nonzero probabilities over other possible classes, which is richer training data than 1’s and 0’s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Kind of like explaining that a shape in a CT scan is a tumor, but also looks like a cyst, rather than “it’s just a tumor and not a cyst”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97% of the performance of BERT, but 40% smaller and 60%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6 layers, 12 heads per layer, 66M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9760F-29C3-1C6E-044D-8C07740A0F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D5EDE-6382-DF8A-B2E2-E3F45378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34" y="2311726"/>
            <a:ext cx="548716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5855-63C5-F16D-AA1F-B8C350BE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543C0-E8AF-950C-B3E3-D4286C5F6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5788090" cy="3657600"/>
          </a:xfrm>
        </p:spPr>
        <p:txBody>
          <a:bodyPr/>
          <a:lstStyle/>
          <a:p>
            <a:r>
              <a:rPr lang="en-US" b="1" dirty="0"/>
              <a:t>Transformer</a:t>
            </a:r>
            <a:r>
              <a:rPr lang="en-US" dirty="0"/>
              <a:t>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Self-attention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Feed-forward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Encoder-decoder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Encoder nonrecurrent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Decoder recurrent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Positional encodings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Pretrained transformer (BERT) is a good starting point for fine-tuning!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4AD7E-30D7-65B6-4555-48DFCD40F9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D7B631-31D2-931E-7599-8BBF89AF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675" y="1511559"/>
            <a:ext cx="3794488" cy="534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978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12F0-AE4B-3307-57B2-FCD2E2DE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EF96D-2983-C82E-5DB1-957E53C74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Important model. Really the first big </a:t>
            </a:r>
            <a:br>
              <a:rPr lang="en-US" dirty="0"/>
            </a:br>
            <a:r>
              <a:rPr lang="en-US" dirty="0"/>
              <a:t>improvement from the BERT variants.</a:t>
            </a:r>
          </a:p>
          <a:p>
            <a:endParaRPr lang="en-US" dirty="0"/>
          </a:p>
          <a:p>
            <a:r>
              <a:rPr lang="en-US" dirty="0"/>
              <a:t>Uses the full encoder-decoder apparatus of the Transformer architecture</a:t>
            </a:r>
          </a:p>
          <a:p>
            <a:endParaRPr lang="en-US" dirty="0"/>
          </a:p>
          <a:p>
            <a:r>
              <a:rPr lang="en-US" dirty="0"/>
              <a:t>Does a combination of unsupervised language modeling and supervised text-to-text modeling</a:t>
            </a:r>
          </a:p>
          <a:p>
            <a:endParaRPr lang="en-US" dirty="0"/>
          </a:p>
          <a:p>
            <a:r>
              <a:rPr lang="en-US" dirty="0"/>
              <a:t>Fine-tuned T5 is still pretty close to </a:t>
            </a:r>
            <a:r>
              <a:rPr lang="en-US" dirty="0" err="1"/>
              <a:t>SoTA</a:t>
            </a:r>
            <a:r>
              <a:rPr lang="en-US" dirty="0"/>
              <a:t> for many NLP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7314D-51C3-D497-2EE2-1C11E10875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91B74-3A18-D322-1A30-BE70F9832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25947"/>
            <a:ext cx="5906324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F975-6A72-0068-E2AE-8559024D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 pretraining—unsupervised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B60D6-3834-F905-DDA9-D329E79D7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Creates a big, cleaned-up unsupervised training corpus:</a:t>
            </a:r>
          </a:p>
          <a:p>
            <a:r>
              <a:rPr lang="en-US" dirty="0"/>
              <a:t>“Colossal Clean Crawled Corpus”: cleaned-up version of Common Crawl</a:t>
            </a:r>
          </a:p>
          <a:p>
            <a:endParaRPr lang="en-US" dirty="0"/>
          </a:p>
          <a:p>
            <a:r>
              <a:rPr lang="en-US" dirty="0"/>
              <a:t>Uses variant of masked-LM objective from BERT, mapping corrupted text to true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mask out contiguous sequences of tokens at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teacher-forcing to train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1EB9A-AB10-6614-FFF7-EA162BB925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37FA4-F64A-56B4-57DC-9CDA9A8D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631" y="4153001"/>
            <a:ext cx="3667637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3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F975-6A72-0068-E2AE-8559024D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 pretraining—supervised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B60D6-3834-F905-DDA9-D329E79D7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Also converts a diverse set of supervised learning datasets into text-to-text tasks, and trains on them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GLUE and </a:t>
            </a:r>
            <a:r>
              <a:rPr lang="en-US" dirty="0" err="1"/>
              <a:t>SuperGLUE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1EB9A-AB10-6614-FFF7-EA162BB925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8256A2-D034-7FBB-176F-260217FD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300412"/>
            <a:ext cx="6667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57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9549-B25C-FF92-18C9-BF92DFE0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F284-D9D8-9F03-B31C-148DDBB38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common model is T5-11b (11 billion parameters), but smaller variants also exist</a:t>
            </a:r>
          </a:p>
          <a:p>
            <a:endParaRPr lang="en-US" dirty="0"/>
          </a:p>
          <a:p>
            <a:r>
              <a:rPr lang="en-US" dirty="0"/>
              <a:t>Fine-tuned T5-11b is still pretty competitive in NLP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C39BB-6ACB-B613-B548-8E8530EB0E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68C26-7A3B-B22A-EA54-7C64B512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804" y="3219277"/>
            <a:ext cx="7429500" cy="324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88E20-6456-6406-F04B-3F00383DF596}"/>
              </a:ext>
            </a:extLst>
          </p:cNvPr>
          <p:cNvSpPr txBox="1"/>
          <p:nvPr/>
        </p:nvSpPr>
        <p:spPr>
          <a:xfrm>
            <a:off x="4623596" y="6459865"/>
            <a:ext cx="31333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https://super.gluebenchmark.com/leaderboard</a:t>
            </a:r>
          </a:p>
        </p:txBody>
      </p:sp>
    </p:spTree>
    <p:extLst>
      <p:ext uri="{BB962C8B-B14F-4D97-AF65-F5344CB8AC3E}">
        <p14:creationId xmlns:p14="http://schemas.microsoft.com/office/powerpoint/2010/main" val="285253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95B3-759F-0097-C51C-A6CB8226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EA7A2-6208-6AD4-DA4A-B493D63B3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Precursor model to GPT-2, GPT-3, and GPT-4</a:t>
            </a:r>
          </a:p>
          <a:p>
            <a:endParaRPr lang="en-US" dirty="0"/>
          </a:p>
          <a:p>
            <a:r>
              <a:rPr lang="en-US" b="1" dirty="0"/>
              <a:t>Decoder-only</a:t>
            </a:r>
            <a:r>
              <a:rPr lang="en-US" dirty="0"/>
              <a:t>. Does not encode entire input sequence—rather, just encodes input sequence token-by-token</a:t>
            </a:r>
          </a:p>
          <a:p>
            <a:endParaRPr lang="en-US" dirty="0"/>
          </a:p>
          <a:p>
            <a:r>
              <a:rPr lang="en-US" dirty="0"/>
              <a:t>Trained using standard autoregressive language modeling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teacher forcing (I believe)</a:t>
            </a:r>
          </a:p>
          <a:p>
            <a:endParaRPr lang="en-US" dirty="0"/>
          </a:p>
          <a:p>
            <a:r>
              <a:rPr lang="en-US" dirty="0"/>
              <a:t>Trained on </a:t>
            </a:r>
            <a:r>
              <a:rPr lang="en-US" dirty="0" err="1"/>
              <a:t>BooksCorpus</a:t>
            </a:r>
            <a:r>
              <a:rPr lang="en-US" dirty="0"/>
              <a:t> dataset</a:t>
            </a:r>
          </a:p>
          <a:p>
            <a:endParaRPr lang="en-US" dirty="0"/>
          </a:p>
          <a:p>
            <a:r>
              <a:rPr lang="en-US" dirty="0"/>
              <a:t>12 layers, 12 heads per layer, 120M parameters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FFC7D-7300-CA91-B71E-FF6A497383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EA7CB-DB91-1A8E-A741-997F526D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066" y="4438201"/>
            <a:ext cx="5258534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0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8F37-79B4-0B33-7EDF-F501860A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GPT-1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6D87F-BF9B-BBA8-A729-243C18246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55E9-A4B3-C2C5-DCA8-CECE82DECE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594CA-1909-D71E-E4F8-2BD21F76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92" y="2190290"/>
            <a:ext cx="7821116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29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32AF-6879-E493-D934-16E07B24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GPT-2,3,4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9E747-F1BB-E1CD-753C-14DFB521B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larger and more capable versions of GPT-1</a:t>
            </a:r>
          </a:p>
          <a:p>
            <a:endParaRPr lang="en-US" dirty="0"/>
          </a:p>
          <a:p>
            <a:r>
              <a:rPr lang="en-US" dirty="0"/>
              <a:t>Same model with slight modifications</a:t>
            </a:r>
          </a:p>
          <a:p>
            <a:endParaRPr lang="en-US" dirty="0"/>
          </a:p>
          <a:p>
            <a:r>
              <a:rPr lang="en-US" dirty="0"/>
              <a:t>Same or larger datasets</a:t>
            </a:r>
          </a:p>
          <a:p>
            <a:endParaRPr lang="en-US" dirty="0"/>
          </a:p>
          <a:p>
            <a:r>
              <a:rPr lang="en-US" dirty="0"/>
              <a:t>GPT-2: 1.5B parameters</a:t>
            </a:r>
          </a:p>
          <a:p>
            <a:r>
              <a:rPr lang="en-US" dirty="0"/>
              <a:t>GPT-3: 175B parameters</a:t>
            </a:r>
          </a:p>
          <a:p>
            <a:r>
              <a:rPr lang="en-US" dirty="0"/>
              <a:t>GPT-4: ???????????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794C5-9818-1D73-F216-55D78A042D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9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B11F-D92E-826D-8BFC-3C72284B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70805-FFBE-6FE6-89F3-16093A7A1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general-purpose NLP fine-tuning, use the biggest model you can train: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T5-11b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RoBERTa</a:t>
            </a:r>
            <a:r>
              <a:rPr lang="en-US" dirty="0">
                <a:sym typeface="Wingdings" panose="05000000000000000000" pitchFamily="2" charset="2"/>
              </a:rPr>
              <a:t>-Large  BERT-base  </a:t>
            </a:r>
            <a:r>
              <a:rPr lang="en-US" dirty="0" err="1">
                <a:sym typeface="Wingdings" panose="05000000000000000000" pitchFamily="2" charset="2"/>
              </a:rPr>
              <a:t>DistilBERT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text generation, GPT-2 or GPT-Neo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specific domains, try to find domain-specific versions of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E.g. </a:t>
            </a:r>
            <a:r>
              <a:rPr lang="en-US" dirty="0" err="1">
                <a:sym typeface="Wingdings" panose="05000000000000000000" pitchFamily="2" charset="2"/>
              </a:rPr>
              <a:t>MatSciBERT</a:t>
            </a:r>
            <a:r>
              <a:rPr lang="en-US" dirty="0">
                <a:sym typeface="Wingdings" panose="05000000000000000000" pitchFamily="2" charset="2"/>
              </a:rPr>
              <a:t> for materials-science specific NLP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Hugging Face has a nice search interface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Important to try multiple models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6016-DD5A-9C1F-A076-31E9CAC242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59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B125-9706-BCB6-FAD4-BC08809D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BB68B-FCE6-8157-FD35-1AB365E0B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Pretrained transformer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BERT, </a:t>
            </a:r>
            <a:r>
              <a:rPr lang="en-US" dirty="0" err="1"/>
              <a:t>RoBERTa</a:t>
            </a:r>
            <a:r>
              <a:rPr lang="en-US" dirty="0"/>
              <a:t>, </a:t>
            </a:r>
            <a:r>
              <a:rPr lang="en-US" dirty="0" err="1"/>
              <a:t>XLNet</a:t>
            </a:r>
            <a:r>
              <a:rPr lang="en-US" dirty="0"/>
              <a:t>, </a:t>
            </a:r>
            <a:r>
              <a:rPr lang="en-US" dirty="0" err="1"/>
              <a:t>RoBERTa</a:t>
            </a:r>
            <a:r>
              <a:rPr lang="en-US" dirty="0"/>
              <a:t>, </a:t>
            </a:r>
            <a:r>
              <a:rPr lang="en-US" dirty="0" err="1"/>
              <a:t>DistilBERT</a:t>
            </a:r>
            <a:r>
              <a:rPr lang="en-US" dirty="0"/>
              <a:t>, T5, GPT-X</a:t>
            </a:r>
          </a:p>
          <a:p>
            <a:endParaRPr lang="en-US" dirty="0"/>
          </a:p>
          <a:p>
            <a:r>
              <a:rPr lang="en-US" dirty="0"/>
              <a:t>Encoder-decoder, encoder-only, decoder-only</a:t>
            </a:r>
          </a:p>
          <a:p>
            <a:endParaRPr lang="en-US" dirty="0"/>
          </a:p>
          <a:p>
            <a:r>
              <a:rPr lang="en-US" dirty="0"/>
              <a:t>How to choose?</a:t>
            </a:r>
          </a:p>
          <a:p>
            <a:endParaRPr lang="en-US" dirty="0"/>
          </a:p>
          <a:p>
            <a:r>
              <a:rPr lang="en-US" dirty="0"/>
              <a:t>Looking forward: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Zero- and few-shot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A17CC-649E-C38A-A6DC-1A2448033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0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5855-63C5-F16D-AA1F-B8C350BE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543C0-E8AF-950C-B3E3-D4286C5F6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5788090" cy="3657600"/>
          </a:xfrm>
        </p:spPr>
        <p:txBody>
          <a:bodyPr/>
          <a:lstStyle/>
          <a:p>
            <a:r>
              <a:rPr lang="en-US" b="1" dirty="0"/>
              <a:t>Transformer</a:t>
            </a:r>
            <a:r>
              <a:rPr lang="en-US" dirty="0"/>
              <a:t>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Self-attention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Feed-forward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Encoder-decoder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Encoder nonrecurrent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Decoder recurrent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Positional encodings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Pretrained transformer is a good starting point for fine-tuning!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4AD7E-30D7-65B6-4555-48DFCD40F9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D7B631-31D2-931E-7599-8BBF89AF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675" y="1511559"/>
            <a:ext cx="3794488" cy="534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38D3F4-F70C-B864-B764-DF2E08E58D80}"/>
              </a:ext>
            </a:extLst>
          </p:cNvPr>
          <p:cNvGrpSpPr/>
          <p:nvPr/>
        </p:nvGrpSpPr>
        <p:grpSpPr>
          <a:xfrm>
            <a:off x="894412" y="5325261"/>
            <a:ext cx="1605240" cy="408240"/>
            <a:chOff x="894412" y="5325261"/>
            <a:chExt cx="16052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8E916B-E319-66EC-932C-860F9917E1F7}"/>
                    </a:ext>
                  </a:extLst>
                </p14:cNvPr>
                <p14:cNvContentPartPr/>
                <p14:nvPr/>
              </p14:nvContentPartPr>
              <p14:xfrm>
                <a:off x="1301932" y="5644941"/>
                <a:ext cx="1197720" cy="3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8E916B-E319-66EC-932C-860F9917E1F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2932" y="5636301"/>
                  <a:ext cx="1215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BDADE9-1056-A90A-32A9-195C48B3671C}"/>
                    </a:ext>
                  </a:extLst>
                </p14:cNvPr>
                <p14:cNvContentPartPr/>
                <p14:nvPr/>
              </p14:nvContentPartPr>
              <p14:xfrm>
                <a:off x="894412" y="5325261"/>
                <a:ext cx="200160" cy="40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BDADE9-1056-A90A-32A9-195C48B367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412" y="5316261"/>
                  <a:ext cx="217800" cy="42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098A44-2550-A320-6690-F0A0444115FE}"/>
                  </a:ext>
                </a:extLst>
              </p14:cNvPr>
              <p14:cNvContentPartPr/>
              <p14:nvPr/>
            </p14:nvContentPartPr>
            <p14:xfrm>
              <a:off x="1045252" y="5873901"/>
              <a:ext cx="19440" cy="3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098A44-2550-A320-6690-F0A0444115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6612" y="5864901"/>
                <a:ext cx="37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BBAA9CA-AC63-5A77-DA06-B40BDF9B6301}"/>
                  </a:ext>
                </a:extLst>
              </p14:cNvPr>
              <p14:cNvContentPartPr/>
              <p14:nvPr/>
            </p14:nvContentPartPr>
            <p14:xfrm>
              <a:off x="1580212" y="5018181"/>
              <a:ext cx="130320" cy="30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BBAA9CA-AC63-5A77-DA06-B40BDF9B63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1212" y="5009541"/>
                <a:ext cx="1479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4357C9-A4CB-0ACB-8E85-7BBE7E0ED5FF}"/>
                  </a:ext>
                </a:extLst>
              </p14:cNvPr>
              <p14:cNvContentPartPr/>
              <p14:nvPr/>
            </p14:nvContentPartPr>
            <p14:xfrm>
              <a:off x="1699012" y="5406621"/>
              <a:ext cx="21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4357C9-A4CB-0ACB-8E85-7BBE7E0ED5F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90372" y="5397981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608A9B7-8D3D-6642-C694-CE09E0CBF368}"/>
              </a:ext>
            </a:extLst>
          </p:cNvPr>
          <p:cNvGrpSpPr/>
          <p:nvPr/>
        </p:nvGrpSpPr>
        <p:grpSpPr>
          <a:xfrm>
            <a:off x="1977292" y="4977141"/>
            <a:ext cx="470520" cy="449640"/>
            <a:chOff x="1977292" y="4977141"/>
            <a:chExt cx="47052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6292A8-820F-2D25-8A42-BCCE0199D6DD}"/>
                    </a:ext>
                  </a:extLst>
                </p14:cNvPr>
                <p14:cNvContentPartPr/>
                <p14:nvPr/>
              </p14:nvContentPartPr>
              <p14:xfrm>
                <a:off x="1977292" y="4978581"/>
                <a:ext cx="150840" cy="29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6292A8-820F-2D25-8A42-BCCE0199D6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68652" y="4969581"/>
                  <a:ext cx="168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836895-56D1-5503-F85F-BE1C9FC9E3E8}"/>
                    </a:ext>
                  </a:extLst>
                </p14:cNvPr>
                <p14:cNvContentPartPr/>
                <p14:nvPr/>
              </p14:nvContentPartPr>
              <p14:xfrm>
                <a:off x="2047132" y="5426421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836895-56D1-5503-F85F-BE1C9FC9E3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8492" y="54174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D8873C-48C3-0D43-74B4-FB8E3F449F17}"/>
                    </a:ext>
                  </a:extLst>
                </p14:cNvPr>
                <p14:cNvContentPartPr/>
                <p14:nvPr/>
              </p14:nvContentPartPr>
              <p14:xfrm>
                <a:off x="2323612" y="4977141"/>
                <a:ext cx="124200" cy="305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D8873C-48C3-0D43-74B4-FB8E3F449F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14972" y="4968501"/>
                  <a:ext cx="141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9AD9F4-D4EB-63EA-9F8E-72CCDFECCE8D}"/>
                    </a:ext>
                  </a:extLst>
                </p14:cNvPr>
                <p14:cNvContentPartPr/>
                <p14:nvPr/>
              </p14:nvContentPartPr>
              <p14:xfrm>
                <a:off x="2444572" y="5356581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9AD9F4-D4EB-63EA-9F8E-72CCDFECCE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35572" y="53475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7CD87D-1E6A-B318-35E1-41A76BBAA18F}"/>
                  </a:ext>
                </a:extLst>
              </p14:cNvPr>
              <p14:cNvContentPartPr/>
              <p14:nvPr/>
            </p14:nvContentPartPr>
            <p14:xfrm>
              <a:off x="2186452" y="6072261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7CD87D-1E6A-B318-35E1-41A76BBAA1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77812" y="606326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801B187-8B1E-106F-22D3-5C97D67139D4}"/>
              </a:ext>
            </a:extLst>
          </p:cNvPr>
          <p:cNvGrpSpPr/>
          <p:nvPr/>
        </p:nvGrpSpPr>
        <p:grpSpPr>
          <a:xfrm>
            <a:off x="2181772" y="5986581"/>
            <a:ext cx="303120" cy="98280"/>
            <a:chOff x="2181772" y="5986581"/>
            <a:chExt cx="30312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F1E863-D6E6-0D0B-DF90-EFBAA7C284F2}"/>
                    </a:ext>
                  </a:extLst>
                </p14:cNvPr>
                <p14:cNvContentPartPr/>
                <p14:nvPr/>
              </p14:nvContentPartPr>
              <p14:xfrm>
                <a:off x="2181772" y="6052461"/>
                <a:ext cx="46440" cy="32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F1E863-D6E6-0D0B-DF90-EFBAA7C284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72772" y="6043461"/>
                  <a:ext cx="64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B23946-1DC1-8469-87DA-9E7052A952B3}"/>
                    </a:ext>
                  </a:extLst>
                </p14:cNvPr>
                <p14:cNvContentPartPr/>
                <p14:nvPr/>
              </p14:nvContentPartPr>
              <p14:xfrm>
                <a:off x="2426572" y="5986581"/>
                <a:ext cx="58320" cy="4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B23946-1DC1-8469-87DA-9E7052A952B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17572" y="5977581"/>
                  <a:ext cx="759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2EA391D-D9B4-B58D-91AB-C294888BFA0D}"/>
                  </a:ext>
                </a:extLst>
              </p14:cNvPr>
              <p14:cNvContentPartPr/>
              <p14:nvPr/>
            </p14:nvContentPartPr>
            <p14:xfrm>
              <a:off x="2236132" y="6249381"/>
              <a:ext cx="460800" cy="150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2EA391D-D9B4-B58D-91AB-C294888BFA0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27132" y="6240741"/>
                <a:ext cx="478440" cy="1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13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7FCC-7C98-4F44-6820-09ED0ADB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D28A9-D81F-205D-C3C5-711C1200D8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Every current well-known large language model is a transformer that has been extensively </a:t>
            </a:r>
            <a:r>
              <a:rPr lang="en-US" b="1" dirty="0"/>
              <a:t>pretrained</a:t>
            </a:r>
            <a:r>
              <a:rPr lang="en-US" dirty="0"/>
              <a:t> on a large corpus of text, </a:t>
            </a:r>
            <a:r>
              <a:rPr lang="en-US"/>
              <a:t>with some language modeling </a:t>
            </a:r>
            <a:r>
              <a:rPr lang="en-US" dirty="0"/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BERT, </a:t>
            </a:r>
            <a:r>
              <a:rPr lang="en-US" dirty="0" err="1"/>
              <a:t>RoBERTa</a:t>
            </a:r>
            <a:r>
              <a:rPr lang="en-US" dirty="0"/>
              <a:t>, T5, GPT-X,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difference between different models is mostly just: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of encoder only, decoder only, or both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set size &amp; 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Minor architecture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…which seems like a lot, but it’s still pretty remarkable that the underlying model is mostly the same (Transformer)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73E8F-9F8D-F7F3-7FFB-4BC0EDF27F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1C25-87C2-AFE7-90D4-C79C4587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22A58-51B3-97A3-7F21-47DB31676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There’s a few key models that are in wide 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RoBERTa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XLNet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DistilBERT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GPT family</a:t>
            </a:r>
          </a:p>
          <a:p>
            <a:endParaRPr lang="en-US" dirty="0"/>
          </a:p>
          <a:p>
            <a:r>
              <a:rPr lang="en-US" dirty="0"/>
              <a:t>Most can be downloaded at </a:t>
            </a:r>
            <a:br>
              <a:rPr lang="en-US" dirty="0"/>
            </a:br>
            <a:r>
              <a:rPr lang="en-US" dirty="0">
                <a:hlinkClick r:id="rId3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40C56-AA69-6147-BB9E-473EC458A8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63053-33A3-F2A1-8797-98D9C6EB7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293" y="2311726"/>
            <a:ext cx="7439707" cy="390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7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DFD6-E3D0-7F76-285E-8FEA0763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68751-5902-7629-A79F-D9B86C9A1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idirectional </a:t>
            </a:r>
            <a:r>
              <a:rPr lang="en-US" b="1" dirty="0"/>
              <a:t>E</a:t>
            </a:r>
            <a:r>
              <a:rPr lang="en-US" dirty="0"/>
              <a:t>ncoder </a:t>
            </a:r>
            <a:r>
              <a:rPr lang="en-US" b="1" dirty="0"/>
              <a:t>R</a:t>
            </a:r>
            <a:r>
              <a:rPr lang="en-US" dirty="0"/>
              <a:t>epresentations from </a:t>
            </a:r>
            <a:r>
              <a:rPr lang="en-US" b="1" dirty="0"/>
              <a:t>T</a:t>
            </a:r>
            <a:r>
              <a:rPr lang="en-US" dirty="0"/>
              <a:t>ransformers</a:t>
            </a:r>
          </a:p>
          <a:p>
            <a:endParaRPr lang="en-US" dirty="0"/>
          </a:p>
          <a:p>
            <a:r>
              <a:rPr lang="en-US" dirty="0"/>
              <a:t>Encoder-only model</a:t>
            </a:r>
          </a:p>
          <a:p>
            <a:endParaRPr lang="en-US" dirty="0"/>
          </a:p>
          <a:p>
            <a:r>
              <a:rPr lang="en-US" dirty="0"/>
              <a:t>Bert-base: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12 layers, 12 heads per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110 million parameters</a:t>
            </a:r>
          </a:p>
          <a:p>
            <a:endParaRPr lang="en-US" dirty="0"/>
          </a:p>
          <a:p>
            <a:r>
              <a:rPr lang="en-US" dirty="0"/>
              <a:t>Two pretraining objectives: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Masked language modeling (Mask-LM)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Next sentence prediction (NSP)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FCCE9-1096-8B5C-EFFD-ADE92099C5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F2C7F-6ACB-B5A9-0A99-10DE1397E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07" y="4854957"/>
            <a:ext cx="5858693" cy="1819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32B1A2-FE60-09D9-A7E1-701A8C05A2AC}"/>
                  </a:ext>
                </a:extLst>
              </p14:cNvPr>
              <p14:cNvContentPartPr/>
              <p14:nvPr/>
            </p14:nvContentPartPr>
            <p14:xfrm>
              <a:off x="8016495" y="6388097"/>
              <a:ext cx="408600" cy="239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32B1A2-FE60-09D9-A7E1-701A8C05A2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7495" y="6379097"/>
                <a:ext cx="426240" cy="2570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57365E8-6D9B-F9B1-FB2E-C85DBB93D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1562" y="1498855"/>
            <a:ext cx="1789077" cy="29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1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AB0C-A9E1-6B51-6F15-530FA64E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4FD9D-8F11-6F3C-9B46-C4061870F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The BERT encoder: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Takes in </a:t>
            </a:r>
            <a:r>
              <a:rPr lang="en-US" dirty="0" err="1"/>
              <a:t>wordpieces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[CLS] at the beginning and [SEP] between sentences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Adds positional and segment ID (0 or 1) embeddings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Outputs a hidden state vector for each </a:t>
            </a:r>
            <a:r>
              <a:rPr lang="en-US" dirty="0" err="1"/>
              <a:t>wordpiece</a:t>
            </a:r>
            <a:r>
              <a:rPr lang="en-US" dirty="0"/>
              <a:t> (including [CLS] and [SEP]s)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A52D1-4E74-2C68-8AD4-C05867068F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10587-0716-8FCC-4321-1972B26D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466" y="3808933"/>
            <a:ext cx="8198550" cy="2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7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AB0C-A9E1-6B51-6F15-530FA64E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4FD9D-8F11-6F3C-9B46-C4061870F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The BERT encoder: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Takes in </a:t>
            </a:r>
            <a:r>
              <a:rPr lang="en-US" dirty="0" err="1"/>
              <a:t>wordpieces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 [CLS] at the beginning and [SEP] between sentences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Adds positional and segment ID (0 or 1) embeddings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Outputs a hidden state vector for each </a:t>
            </a:r>
            <a:r>
              <a:rPr lang="en-US" dirty="0" err="1"/>
              <a:t>wordpiece</a:t>
            </a:r>
            <a:r>
              <a:rPr lang="en-US" dirty="0"/>
              <a:t> (including [CLS] and [SEP]s)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A52D1-4E74-2C68-8AD4-C05867068F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286-39BD-D8A6-6C5A-BEDA8AE4A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40" y="6043892"/>
            <a:ext cx="8080801" cy="6249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42E6A0-7822-5E1F-2C0A-81FD93AD140A}"/>
              </a:ext>
            </a:extLst>
          </p:cNvPr>
          <p:cNvSpPr/>
          <p:nvPr/>
        </p:nvSpPr>
        <p:spPr>
          <a:xfrm>
            <a:off x="2983832" y="5101389"/>
            <a:ext cx="6737684" cy="8566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BERT 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9A6F3-B9B2-7DBB-B174-FF4B1B9FBFF6}"/>
              </a:ext>
            </a:extLst>
          </p:cNvPr>
          <p:cNvSpPr txBox="1"/>
          <p:nvPr/>
        </p:nvSpPr>
        <p:spPr>
          <a:xfrm>
            <a:off x="1690928" y="4486602"/>
            <a:ext cx="9168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C8FAB-1312-4B3B-5B75-3AC4ED3DF1D0}"/>
              </a:ext>
            </a:extLst>
          </p:cNvPr>
          <p:cNvSpPr/>
          <p:nvPr/>
        </p:nvSpPr>
        <p:spPr>
          <a:xfrm>
            <a:off x="2958675" y="4525419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</a:t>
            </a:r>
            <a:r>
              <a:rPr lang="en-US" sz="1050" baseline="-25000" dirty="0">
                <a:solidFill>
                  <a:schemeClr val="tx1"/>
                </a:solidFill>
              </a:rPr>
              <a:t>[CLS]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1B4383-5653-B0D1-A4EC-A3AF6E70C5B1}"/>
              </a:ext>
            </a:extLst>
          </p:cNvPr>
          <p:cNvSpPr/>
          <p:nvPr/>
        </p:nvSpPr>
        <p:spPr>
          <a:xfrm>
            <a:off x="3584667" y="4525419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H</a:t>
            </a:r>
            <a:r>
              <a:rPr lang="en-US" sz="1050" baseline="-25000" dirty="0" err="1">
                <a:solidFill>
                  <a:schemeClr val="tx1"/>
                </a:solidFill>
              </a:rPr>
              <a:t>my</a:t>
            </a:r>
            <a:endParaRPr lang="en-US" sz="105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82DEC6-AB66-27E6-8B29-C899C98A46D6}"/>
              </a:ext>
            </a:extLst>
          </p:cNvPr>
          <p:cNvSpPr/>
          <p:nvPr/>
        </p:nvSpPr>
        <p:spPr>
          <a:xfrm>
            <a:off x="4204736" y="4525418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H</a:t>
            </a:r>
            <a:r>
              <a:rPr lang="en-US" sz="1050" baseline="-25000" dirty="0" err="1">
                <a:solidFill>
                  <a:schemeClr val="tx1"/>
                </a:solidFill>
              </a:rPr>
              <a:t>dog</a:t>
            </a:r>
            <a:endParaRPr lang="en-US" sz="1050" baseline="-25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DC15B8-5424-B4A5-4BC1-23EA1906E9C6}"/>
              </a:ext>
            </a:extLst>
          </p:cNvPr>
          <p:cNvSpPr/>
          <p:nvPr/>
        </p:nvSpPr>
        <p:spPr>
          <a:xfrm>
            <a:off x="4833581" y="4520187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</a:t>
            </a:r>
            <a:r>
              <a:rPr lang="en-US" sz="1050" baseline="-25000" dirty="0">
                <a:solidFill>
                  <a:schemeClr val="tx1"/>
                </a:solidFill>
              </a:rPr>
              <a:t>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0B99D-FC33-38E9-8751-625D450A677C}"/>
              </a:ext>
            </a:extLst>
          </p:cNvPr>
          <p:cNvSpPr/>
          <p:nvPr/>
        </p:nvSpPr>
        <p:spPr>
          <a:xfrm>
            <a:off x="5454395" y="4525417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H</a:t>
            </a:r>
            <a:r>
              <a:rPr lang="en-US" sz="1050" baseline="-25000" dirty="0" err="1">
                <a:solidFill>
                  <a:schemeClr val="tx1"/>
                </a:solidFill>
              </a:rPr>
              <a:t>cute</a:t>
            </a:r>
            <a:endParaRPr lang="en-US" sz="1050" baseline="-25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352BC8-B088-8B2E-AB1F-AD19022932B2}"/>
              </a:ext>
            </a:extLst>
          </p:cNvPr>
          <p:cNvSpPr/>
          <p:nvPr/>
        </p:nvSpPr>
        <p:spPr>
          <a:xfrm>
            <a:off x="6075209" y="4520187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</a:t>
            </a:r>
            <a:r>
              <a:rPr lang="en-US" sz="1050" baseline="-25000" dirty="0">
                <a:solidFill>
                  <a:schemeClr val="tx1"/>
                </a:solidFill>
              </a:rPr>
              <a:t>[SEP]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B988BE-2F45-ADD8-A76B-E2CDCE9979E8}"/>
              </a:ext>
            </a:extLst>
          </p:cNvPr>
          <p:cNvSpPr/>
          <p:nvPr/>
        </p:nvSpPr>
        <p:spPr>
          <a:xfrm>
            <a:off x="6698131" y="4516137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H</a:t>
            </a:r>
            <a:r>
              <a:rPr lang="en-US" sz="1050" baseline="-25000" dirty="0" err="1">
                <a:solidFill>
                  <a:schemeClr val="tx1"/>
                </a:solidFill>
              </a:rPr>
              <a:t>he</a:t>
            </a:r>
            <a:endParaRPr lang="en-US" sz="1050" baseline="-25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229829-ACAE-E1B1-548B-5E3B794C571B}"/>
              </a:ext>
            </a:extLst>
          </p:cNvPr>
          <p:cNvSpPr/>
          <p:nvPr/>
        </p:nvSpPr>
        <p:spPr>
          <a:xfrm>
            <a:off x="7324123" y="4516138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H</a:t>
            </a:r>
            <a:r>
              <a:rPr lang="en-US" sz="1050" baseline="-25000" dirty="0" err="1">
                <a:solidFill>
                  <a:schemeClr val="tx1"/>
                </a:solidFill>
              </a:rPr>
              <a:t>likes</a:t>
            </a:r>
            <a:endParaRPr lang="en-US" sz="1050" baseline="-25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94FAAD-8397-03AF-ACCB-516058F01609}"/>
              </a:ext>
            </a:extLst>
          </p:cNvPr>
          <p:cNvSpPr/>
          <p:nvPr/>
        </p:nvSpPr>
        <p:spPr>
          <a:xfrm>
            <a:off x="7954982" y="4516138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H</a:t>
            </a:r>
            <a:r>
              <a:rPr lang="en-US" sz="1050" baseline="-25000" dirty="0" err="1">
                <a:solidFill>
                  <a:schemeClr val="tx1"/>
                </a:solidFill>
              </a:rPr>
              <a:t>play</a:t>
            </a:r>
            <a:endParaRPr lang="en-US" sz="1050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7F156D-0A17-15B4-62D3-61F190C4F806}"/>
              </a:ext>
            </a:extLst>
          </p:cNvPr>
          <p:cNvSpPr/>
          <p:nvPr/>
        </p:nvSpPr>
        <p:spPr>
          <a:xfrm>
            <a:off x="8565751" y="4520187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</a:t>
            </a:r>
            <a:r>
              <a:rPr lang="en-US" sz="1050" baseline="-25000" dirty="0">
                <a:solidFill>
                  <a:schemeClr val="tx1"/>
                </a:solidFill>
              </a:rPr>
              <a:t>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849BF-2C1B-1030-A78C-00CDCF1320C3}"/>
              </a:ext>
            </a:extLst>
          </p:cNvPr>
          <p:cNvSpPr/>
          <p:nvPr/>
        </p:nvSpPr>
        <p:spPr>
          <a:xfrm>
            <a:off x="9191744" y="4520187"/>
            <a:ext cx="55493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</a:t>
            </a:r>
            <a:r>
              <a:rPr lang="en-US" sz="1050" baseline="-25000" dirty="0">
                <a:solidFill>
                  <a:schemeClr val="tx1"/>
                </a:solidFill>
              </a:rPr>
              <a:t>[SEP]</a:t>
            </a:r>
          </a:p>
        </p:txBody>
      </p:sp>
    </p:spTree>
    <p:extLst>
      <p:ext uri="{BB962C8B-B14F-4D97-AF65-F5344CB8AC3E}">
        <p14:creationId xmlns:p14="http://schemas.microsoft.com/office/powerpoint/2010/main" val="190004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A545-9F1E-E6E6-EEDA-F0FFA158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pretraining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DF50-1F5A-AB60-9190-7F8EAEE5E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Mask-LM</a:t>
            </a:r>
            <a:r>
              <a:rPr lang="en-US" dirty="0"/>
              <a:t>: Randomly mask 15% of tokens and try to predict them from </a:t>
            </a:r>
            <a:r>
              <a:rPr lang="en-US" dirty="0" err="1"/>
              <a:t>H</a:t>
            </a:r>
            <a:r>
              <a:rPr lang="en-US" baseline="-25000" dirty="0" err="1"/>
              <a:t>token</a:t>
            </a:r>
            <a:endParaRPr lang="en-US" dirty="0"/>
          </a:p>
          <a:p>
            <a:r>
              <a:rPr lang="en-US" b="1" dirty="0"/>
              <a:t>NSP</a:t>
            </a:r>
            <a:r>
              <a:rPr lang="en-US" dirty="0"/>
              <a:t>: Randomly sample correct/incorrect sentence pairs, try to predict which is correct from H</a:t>
            </a:r>
            <a:r>
              <a:rPr lang="en-US" baseline="-25000" dirty="0"/>
              <a:t>[CLS]</a:t>
            </a:r>
          </a:p>
          <a:p>
            <a:endParaRPr lang="en-US" baseline="-25000" dirty="0"/>
          </a:p>
          <a:p>
            <a:r>
              <a:rPr lang="en-US" dirty="0"/>
              <a:t>A term used for this overall approach is </a:t>
            </a:r>
            <a:r>
              <a:rPr lang="en-US" b="1" dirty="0"/>
              <a:t>denoising autoencoding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“Denoising” because it tries to correct missing 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“Autoencoding” because it tries to encode unlabeled text to a vector representation</a:t>
            </a:r>
          </a:p>
          <a:p>
            <a:endParaRPr lang="en-US" dirty="0"/>
          </a:p>
          <a:p>
            <a:r>
              <a:rPr lang="en-US" dirty="0"/>
              <a:t>Pretraining corpus: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BooksCorpus</a:t>
            </a:r>
            <a:r>
              <a:rPr lang="en-US" dirty="0"/>
              <a:t> (800M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English Wikipedia (2,500M words)</a:t>
            </a:r>
          </a:p>
          <a:p>
            <a:endParaRPr lang="en-US" dirty="0"/>
          </a:p>
          <a:p>
            <a:r>
              <a:rPr lang="en-US" dirty="0"/>
              <a:t>BERT</a:t>
            </a:r>
            <a:r>
              <a:rPr lang="en-US" baseline="-25000" dirty="0"/>
              <a:t>LARGE</a:t>
            </a:r>
            <a:r>
              <a:rPr lang="en-US" dirty="0"/>
              <a:t> is also available (24 layers, 16 heads per layer, 340M params)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E2C7-5484-BB0F-C5A8-015FCA3816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7796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22391</TotalTime>
  <Words>1401</Words>
  <Application>Microsoft Office PowerPoint</Application>
  <PresentationFormat>Widescreen</PresentationFormat>
  <Paragraphs>282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Source Sans Pro</vt:lpstr>
      <vt:lpstr>Source Sans Pro Light</vt:lpstr>
      <vt:lpstr>1_Custom Design</vt:lpstr>
      <vt:lpstr>BERT and Friends</vt:lpstr>
      <vt:lpstr>Last lecture</vt:lpstr>
      <vt:lpstr>Last lecture</vt:lpstr>
      <vt:lpstr>Pretrained transformers</vt:lpstr>
      <vt:lpstr>Well-known models</vt:lpstr>
      <vt:lpstr>BERT</vt:lpstr>
      <vt:lpstr>BERT encoder</vt:lpstr>
      <vt:lpstr>BERT encoder</vt:lpstr>
      <vt:lpstr>BERT pretraining</vt:lpstr>
      <vt:lpstr>Masked language modeling</vt:lpstr>
      <vt:lpstr>Next-sentence prediction</vt:lpstr>
      <vt:lpstr>Deep contextualized representations</vt:lpstr>
      <vt:lpstr>RoBERTa</vt:lpstr>
      <vt:lpstr>XLNet</vt:lpstr>
      <vt:lpstr>Autoregressive language modeling</vt:lpstr>
      <vt:lpstr>Autoregressive language modeling</vt:lpstr>
      <vt:lpstr>Autoregressive decoding</vt:lpstr>
      <vt:lpstr>XLNET: Permutation language modeling</vt:lpstr>
      <vt:lpstr>DistilBERT</vt:lpstr>
      <vt:lpstr>T5</vt:lpstr>
      <vt:lpstr>T5 pretraining—unsupervised</vt:lpstr>
      <vt:lpstr>T5 pretraining—supervised</vt:lpstr>
      <vt:lpstr>T5</vt:lpstr>
      <vt:lpstr>GPT-1</vt:lpstr>
      <vt:lpstr>GPT-1 fine-tuning</vt:lpstr>
      <vt:lpstr>GPT-2,3,4</vt:lpstr>
      <vt:lpstr>How to choose?</vt:lpstr>
      <vt:lpstr>Concluding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Giesta, Pedro</dc:creator>
  <cp:lastModifiedBy>Samuel Carton</cp:lastModifiedBy>
  <cp:revision>236</cp:revision>
  <dcterms:created xsi:type="dcterms:W3CDTF">2018-11-28T17:31:55Z</dcterms:created>
  <dcterms:modified xsi:type="dcterms:W3CDTF">2023-04-13T12:24:14Z</dcterms:modified>
</cp:coreProperties>
</file>